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 showGuides="1">
      <p:cViewPr varScale="1">
        <p:scale>
          <a:sx n="161" d="100"/>
          <a:sy n="161" d="100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 panose="020B0604020202020204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 panose="020B0604020202020204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 panose="020B0604020202020204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 panose="020B0604020202020204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В.М.Хайтов, Ю.Т.Маченко, И.В.Кожин, М.А.Майорова, С.С.Малавенда, П.П.Стрелков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i="1"/>
              <a:t>Mytilus trossulus</a:t>
            </a:r>
            <a:r>
              <a:t> в окрестностях Магадана</a:t>
            </a:r>
          </a:p>
        </p:txBody>
      </p:sp>
      <p:pic>
        <p:nvPicPr>
          <p:cNvPr id="4" name="Picture 1" descr="figure/Mussel_beds.png"/>
          <p:cNvPicPr>
            <a:picLocks noGrp="1" noChangeAspect="1"/>
          </p:cNvPicPr>
          <p:nvPr/>
        </p:nvPicPr>
        <p:blipFill>
          <a:blip r:embed="rId1"/>
          <a:srcRect t="5757"/>
          <a:stretch>
            <a:fillRect/>
          </a:stretch>
        </p:blipFill>
        <p:spPr bwMode="auto">
          <a:xfrm>
            <a:off x="108585" y="1120140"/>
            <a:ext cx="8916035" cy="2399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9956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литоральных поселений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" y="1200150"/>
            <a:ext cx="4541520" cy="3394710"/>
          </a:xfrm>
        </p:spPr>
        <p:txBody>
          <a:bodyPr>
            <a:normAutofit lnSpcReduction="20000"/>
          </a:bodyPr>
          <a:lstStyle/>
          <a:p>
            <a:pPr lvl="0"/>
            <a:r>
              <a:t>Обследовано 11 точек в 2021 г. и 15 в 2023 г (всего 20 локаций).</a:t>
            </a:r>
          </a:p>
          <a:p>
            <a:pPr lvl="0"/>
            <a:r>
              <a:t>На каждой точке собирали </a:t>
            </a:r>
            <a:r>
              <a:rPr i="1"/>
              <a:t>крупных</a:t>
            </a:r>
            <a:r>
              <a:t> мидий для отбора проб гемолимфы и оценки ростовых процессов и репродуктивного статуса (обработано 3000 моллюсков)</a:t>
            </a:r>
          </a:p>
          <a:p>
            <a:pPr lvl="0"/>
            <a:r>
              <a:t>Брали выборки для описания размерной структуры и плотности поселения мидий</a:t>
            </a:r>
          </a:p>
        </p:txBody>
      </p:sp>
      <p:pic>
        <p:nvPicPr>
          <p:cNvPr id="5" name="Picture 1" descr="KISS_2025_PPTX_presentation_files/figure-pptx/unnamed-chunk-7-1.png"/>
          <p:cNvPicPr>
            <a:picLocks noGrp="1" noChangeAspect="1"/>
          </p:cNvPicPr>
          <p:nvPr/>
        </p:nvPicPr>
        <p:blipFill>
          <a:blip r:embed="rId1"/>
          <a:srcRect t="22203" b="22930"/>
          <a:stretch>
            <a:fillRect/>
          </a:stretch>
        </p:blipFill>
        <p:spPr bwMode="auto">
          <a:xfrm>
            <a:off x="4570730" y="1200150"/>
            <a:ext cx="4445000" cy="1949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878705" y="320929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Точки сбора материала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Частота BTN в окрестностях Магадана</a:t>
            </a:r>
          </a:p>
        </p:txBody>
      </p:sp>
      <p:pic>
        <p:nvPicPr>
          <p:cNvPr id="6" name="Picture 1" descr="KISS_2025_PPTX_presentation_files/figure-pptx/unnamed-chunk-12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73100" y="1193800"/>
            <a:ext cx="3822700" cy="3055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25704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зараженных мидий невелика: единицы процентов в поселении</a:t>
            </a:r>
          </a:p>
        </p:txBody>
      </p:sp>
      <p:pic>
        <p:nvPicPr>
          <p:cNvPr id="4" name="Picture 1" descr="KISS_2025_PPTX_presentation_files/figure-pptx/unnamed-chunk-13-1.png"/>
          <p:cNvPicPr>
            <a:picLocks noGrp="1"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31179" r="31384"/>
          <a:stretch>
            <a:fillRect/>
          </a:stretch>
        </p:blipFill>
        <p:spPr bwMode="auto">
          <a:xfrm>
            <a:off x="5854700" y="758190"/>
            <a:ext cx="3076575" cy="4109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5838190" y="4523740"/>
            <a:ext cx="3306445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 варьирует вдоль побережья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Связь частоты BTN1 и BTN2 с факторами среды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4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Соленость варьирует в очень узких пределах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Distance%20to%20port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1968500" y="1193800"/>
            <a:ext cx="51943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Расстояние от морского порта Магадана - косвенная оценка антропогенного влияния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figure/Fetch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387600" y="1193800"/>
            <a:ext cx="4368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Fetch - открытость побережья для прибоя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pic>
        <p:nvPicPr>
          <p:cNvPr id="4" name="Picture 1" descr="KISS_2025_PPTX_presentation_files/figure-pptx/unnamed-chunk-19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44700" y="1193800"/>
            <a:ext cx="50419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Размерная структура - значительно различается между участками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  <a:endParaRPr b="1"/>
          </a:p>
          <a:p>
            <a:pPr lvl="0"/>
            <a:r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t>Значения </a:t>
            </a:r>
            <a:r>
              <a:rPr b="1"/>
              <a:t>PC1</a:t>
            </a:r>
            <a:r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t> отражает обилие молоди</a:t>
            </a:r>
          </a:p>
        </p:txBody>
      </p:sp>
      <p:pic>
        <p:nvPicPr>
          <p:cNvPr id="5" name="Picture 1" descr="KISS_2025_PPTX_presentation_files/figure-pptx/unnamed-chunk-20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Cвязь доли молоди со значениями PC1.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Регрессионная модель</a:t>
            </a:r>
            <a:endParaRPr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635" y="1200150"/>
                <a:ext cx="9144000" cy="3394710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600">
                          <a:latin typeface="Cambria Math" panose="02040503050406030204" charset="0"/>
                        </a:rPr>
                        <m:t>𝐺𝐴𝑀</m:t>
                      </m:r>
                      <m:r>
                        <a:rPr sz="1600">
                          <a:latin typeface="Cambria Math" panose="02040503050406030204" charset="0"/>
                        </a:rPr>
                        <m:t>:</m:t>
                      </m:r>
                      <m:r>
                        <a:rPr sz="1600">
                          <a:latin typeface="Cambria Math" panose="02040503050406030204" charset="0"/>
                        </a:rPr>
                        <m:t>𝑃𝑟𝑒𝑣𝑎𝑙𝑒𝑛𝑐𝑒</m:t>
                      </m:r>
                      <m:r>
                        <a:rPr sz="1600">
                          <a:latin typeface="Cambria Math" panose="02040503050406030204" charset="0"/>
                        </a:rPr>
                        <m:t>=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1600"/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𝐷𝑖𝑠</m:t>
                          </m:r>
                          <m:sSub>
                            <m:sSubPr>
                              <m:ctrlPr>
                                <a:rPr sz="1600"/>
                              </m:ctrlPr>
                            </m:sSubPr>
                            <m:e>
                              <m:r>
                                <a:rPr sz="1600">
                                  <a:latin typeface="Cambria Math" panose="0204050305040603020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sz="1600">
                                  <a:latin typeface="Cambria Math" panose="02040503050406030204" charset="0"/>
                                </a:rPr>
                                <m:t>𝑃𝑜𝑟𝑡</m:t>
                              </m:r>
                            </m:sub>
                          </m:sSub>
                          <m:r>
                            <a:rPr sz="16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1600"/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𝐹𝑒𝑡𝑐ℎ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 sz="1600"/>
                          </m:ctrlPr>
                        </m:dPr>
                        <m:e>
                          <m:r>
                            <a:rPr sz="1600">
                              <a:latin typeface="Cambria Math" panose="02040503050406030204" charset="0"/>
                            </a:rPr>
                            <m:t>𝑃𝐶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1|</m:t>
                          </m:r>
                          <m:r>
                            <a:rPr sz="1600">
                              <a:latin typeface="Cambria Math" panose="02040503050406030204" charset="0"/>
                            </a:rPr>
                            <m:t>𝐿𝑖𝑛𝑒𝑎𝑔𝑒</m:t>
                          </m:r>
                        </m:e>
                      </m:d>
                      <m:r>
                        <a:rPr sz="1600">
                          <a:latin typeface="Cambria Math" panose="02040503050406030204" charset="0"/>
                        </a:rPr>
                        <m:t>+</m:t>
                      </m:r>
                      <m:r>
                        <a:rPr sz="1600">
                          <a:latin typeface="Cambria Math" panose="02040503050406030204" charset="0"/>
                        </a:rPr>
                        <m:t>𝐿𝑖𝑛𝑒𝑎𝑔𝑒</m:t>
                      </m:r>
                    </m:oMath>
                  </m:oMathPara>
                </a14:m>
                <a:endParaRPr sz="1600"/>
              </a:p>
              <a:p>
                <a:pPr lvl="0"/>
              </a:p>
              <a:p>
                <a:pPr lvl="0"/>
                <a:r>
                  <a:t>Логистическая обобщенная аддитивная модель (GAM)</a:t>
                </a:r>
              </a:p>
              <a:p>
                <a:pPr lvl="0"/>
                <a:r>
                  <a:t>Зависимая переменная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𝑃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𝑣</m:t>
                    </m:r>
                    <m:r>
                      <a:rPr>
                        <a:latin typeface="Cambria Math" panose="02040503050406030204" charset="0"/>
                      </a:rPr>
                      <m:t>𝑎</m:t>
                    </m:r>
                    <m:r>
                      <a:rPr>
                        <a:latin typeface="Cambria Math" panose="02040503050406030204" charset="0"/>
                      </a:rPr>
                      <m:t>𝑙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  <m:r>
                      <a:rPr>
                        <a:latin typeface="Cambria Math" panose="02040503050406030204" charset="0"/>
                      </a:rPr>
                      <m:t>𝑛</m:t>
                    </m:r>
                    <m:r>
                      <a:rPr>
                        <a:latin typeface="Cambria Math" panose="02040503050406030204" charset="0"/>
                      </a:rPr>
                      <m:t>𝑐</m:t>
                    </m:r>
                    <m:r>
                      <a:rPr>
                        <a:latin typeface="Cambria Math" panose="02040503050406030204" charset="0"/>
                      </a:rPr>
                      <m:t>𝑒</m:t>
                    </m:r>
                  </m:oMath>
                </a14:m>
                <a:r>
                  <a:t>): Биномиальное распределение</a:t>
                </a:r>
              </a:p>
              <a:p>
                <a:pPr lvl="0"/>
                <a:r>
                  <a:t>Cглаживающие функции подобраны для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отдельно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635" y="1200150"/>
                <a:ext cx="9144000" cy="33947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1915" y="1200150"/>
                <a:ext cx="4566285" cy="3394710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sz="1600"/>
                  <a:t>По феноменологии - диссеминированная неоплазия гемолимфы (DN)</a:t>
                </a:r>
                <a:endParaRPr sz="1600"/>
              </a:p>
              <a:p>
                <a:pPr lvl="0"/>
                <a:r>
                  <a:rPr sz="1600"/>
                  <a:t>Злокачественные клетки являются инфекционным агентом и передаются между особями через воду</a:t>
                </a:r>
                <a:endParaRPr sz="1600"/>
              </a:p>
              <a:p>
                <a:pPr lvl="0"/>
                <a:r>
                  <a:rPr sz="1600"/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  <a:endParaRPr sz="1600"/>
              </a:p>
              <a:p>
                <a:pPr lvl="0"/>
                <a:r>
                  <a:rPr sz="1600"/>
                  <a:t>Впервые описанный у </a:t>
                </a:r>
                <a:r>
                  <a:rPr sz="1600" i="1"/>
                  <a:t>Mya arenaria</a:t>
                </a:r>
                <a:r>
                  <a:rPr sz="1600"/>
                  <a:t> в 2015, </a:t>
                </a:r>
                <a14:m>
                  <m:oMath xmlns:m="http://schemas.openxmlformats.org/officeDocument/2006/math">
                    <m:r>
                      <a:rPr sz="1600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sz="1600"/>
                  <a:t> выявлен еще у восьми систематически далеких видов (</a:t>
                </a:r>
                <a:r>
                  <a:rPr sz="1600" i="1"/>
                  <a:t>Mytilus</a:t>
                </a:r>
                <a:r>
                  <a:rPr sz="1600"/>
                  <a:t>, </a:t>
                </a:r>
                <a:r>
                  <a:rPr sz="1600" i="1"/>
                  <a:t>Cerastoderma</a:t>
                </a:r>
                <a:r>
                  <a:rPr sz="1600"/>
                  <a:t>, </a:t>
                </a:r>
                <a:r>
                  <a:rPr sz="1600" i="1"/>
                  <a:t>Macoma</a:t>
                </a:r>
                <a:r>
                  <a:rPr sz="1600"/>
                  <a:t> и др.)</a:t>
                </a:r>
                <a:endParaRPr sz="160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1915" y="1200150"/>
                <a:ext cx="4566285" cy="33947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btn_scheme.jpe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1524000"/>
            <a:ext cx="4038600" cy="22098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Схема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6370" y="259715"/>
                <a:ext cx="8827770" cy="857250"/>
              </a:xfrm>
            </p:spPr>
            <p:txBody>
              <a:bodyPr>
                <a:normAutofit fontScale="90000"/>
              </a:bodyPr>
              <a:lstStyle/>
              <a:p>
                <a:pPr marL="0" lvl="0" indent="0">
                  <a:buNone/>
                </a:pPr>
                <a:r>
                  <a:rPr b="1"/>
                  <a:t>Регрессионная модель </a:t>
                </a:r>
                <a:br/>
                <a:r>
                  <a:rPr lang="ru-RU" i="1"/>
                  <a:t>П</a:t>
                </a:r>
                <a:r>
                  <a:rPr i="1"/>
                  <a:t>редикторы значимо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i="1"/>
                  <a:t> и не влияют на заболеваемость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6370" y="259715"/>
                <a:ext cx="8827770" cy="857250"/>
              </a:xfrm>
              <a:blipFill rotWithShape="1">
                <a:blip r:embed="rId1"/>
                <a:stretch>
                  <a:fillRect t="-30593" b="-2985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68839399" name="Таблица 768839398"/>
          <p:cNvGraphicFramePr>
            <a:graphicFrameLocks noGrp="1"/>
          </p:cNvGraphicFramePr>
          <p:nvPr/>
        </p:nvGraphicFramePr>
        <p:xfrm>
          <a:off x="1950720" y="1506220"/>
          <a:ext cx="5780405" cy="2991485"/>
        </p:xfrm>
        <a:graphic>
          <a:graphicData uri="http://schemas.openxmlformats.org/drawingml/2006/table">
            <a:tbl>
              <a:tblPr/>
              <a:tblGrid>
                <a:gridCol w="2335946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9.6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0.014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s(Dist_Port):LineageBTN2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2.6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0.274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s(fetch):LineageBTN2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0.573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11.7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0.031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s(PC1):LineageBTN2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1.8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5.1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0.095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4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убывает по мере приблежения к источникам антропогенного загрязнения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blipFill rotWithShape="1">
                <a:blip r:embed="rId2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5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увеличивается на участках открытых для прибоя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Предсказание модели</a:t>
            </a:r>
            <a:endParaRPr b="1"/>
          </a:p>
        </p:txBody>
      </p:sp>
      <p:pic>
        <p:nvPicPr>
          <p:cNvPr id="4" name="Picture 1" descr="KISS_2025_PPTX_presentation_files/figure-pptx/unnamed-chunk-2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7686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Частота BTN1 увеличивается на участках с высокой долей молоди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Экологические ниши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0" indent="-3429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чаще встречается в поселениях мидий из наиболее благоприятных для них условий: вдали от источников антропогенного загрязнения, в местах с повышенной прибойностью, где идет активное пополнение мидий.</a:t>
                </a:r>
              </a:p>
              <a:p>
                <a:pPr marL="342900" lvl="0" indent="-342900">
                  <a:buAutoNum type="arabicPeriod"/>
                </a:pPr>
                <a:r>
                  <a:t>Значимой связи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с изученными предикторами не выявлено, но эта линия встречается с той же частотой, что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  <a:p>
                <a:pPr marL="342900" lvl="0" indent="-342900">
                  <a:buAutoNum type="arabicPeriod"/>
                </a:pP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вероятно, более эврибионтная линия, имеет более широкую экологическую нишу, чем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626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Влияние BTN на хозяина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Показатели жизненных функций мидий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На материале 2021 и 2023 гг у мидий оценивали</a:t>
            </a:r>
          </a:p>
          <a:p>
            <a:pPr lvl="0"/>
            <a:r>
              <a:t>Репродуктивный статус (микроскопирование мазков гонад)</a:t>
            </a:r>
          </a:p>
          <a:p>
            <a:pPr lvl="0"/>
            <a:r>
              <a:t>Длина раковины и ее прирост в последний сезон роста</a:t>
            </a:r>
          </a:p>
        </p:txBody>
      </p:sp>
      <p:pic>
        <p:nvPicPr>
          <p:cNvPr id="4" name="Picture 1" descr="figure/Mussel%20measure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4648200" y="1435100"/>
            <a:ext cx="4038600" cy="289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BTN и репродуктивный статус хозяина</a:t>
            </a:r>
          </a:p>
        </p:txBody>
      </p:sp>
      <p:pic>
        <p:nvPicPr>
          <p:cNvPr id="4" name="Picture 1" descr="KISS_2025_PPTX_presentation_files/figure-pptx/unnamed-chunk-28-1.pn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65200" y="1178560"/>
            <a:ext cx="72136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У мидий,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часто нарушено развитие гонад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76700"/>
                <a:ext cx="8229600" cy="508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Зависимость частоты нарушения развития гонад от степени развития заболевания</a:t>
            </a:r>
          </a:p>
        </p:txBody>
      </p:sp>
      <p:graphicFrame>
        <p:nvGraphicFramePr>
          <p:cNvPr id="39002359" name="Таблица 39002358"/>
          <p:cNvGraphicFramePr>
            <a:graphicFrameLocks noGrp="1"/>
          </p:cNvGraphicFramePr>
          <p:nvPr/>
        </p:nvGraphicFramePr>
        <p:xfrm>
          <a:off x="914400" y="1828800"/>
          <a:ext cx="9144000" cy="5486400"/>
        </p:xfrm>
        <a:graphic>
          <a:graphicData uri="http://schemas.openxmlformats.org/drawingml/2006/table">
            <a:tbl>
              <a:tblPr/>
              <a:tblGrid>
                <a:gridCol w="3314888"/>
                <a:gridCol w="507940"/>
                <a:gridCol w="665946"/>
                <a:gridCol w="1436615"/>
                <a:gridCol w="834109"/>
              </a:tblGrid>
              <a:tr h="425551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Член модели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edf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ref.df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Chi.sq Statistic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p.value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10.3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0.001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0" cap="flat" cmpd="sng" algn="ctr">
                      <a:noFill/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</a:tr>
              <a:tr h="427634">
                <a:tc>
                  <a:txBody>
                    <a:bodyPr/>
                    <a:lstStyle/>
                    <a:p>
                      <a:pPr marL="63500" marR="63500" algn="l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s(Aneuploid_Proportion):LineageBTN2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1.0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2.0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algn="r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sz="1400" b="0" i="0" u="none" cap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 panose="020B0604020202020204"/>
                          <a:ea typeface="Arial" panose="020B0604020202020204"/>
                          <a:cs typeface="Arial" panose="020B0604020202020204"/>
                          <a:sym typeface="Arial" panose="020B0604020202020204"/>
                        </a:rPr>
                        <a:t>0.153</a:t>
                      </a:r>
                      <a:endParaRPr sz="1400" b="0" i="0" u="none" cap="none">
                        <a:solidFill>
                          <a:srgbClr val="000000">
                            <a:alpha val="100000"/>
                          </a:srgbClr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0" marR="0" marT="63500" marB="63500" anchor="ctr">
                    <a:lnL w="0" cap="flat" cmpd="sng" algn="ctr">
                      <a:noFill/>
                      <a:prstDash val="solid"/>
                    </a:lnL>
                    <a:lnR w="0" cap="flat" cmpd="sng" algn="ctr">
                      <a:noFill/>
                      <a:prstDash val="solid"/>
                    </a:lnR>
                    <a:lnT w="0" cap="flat" cmpd="sng" algn="ctr">
                      <a:noFill/>
                      <a:prstDash val="solid"/>
                    </a:lnT>
                    <a:lnB w="19050" cap="flat" cmpd="sng" algn="ctr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Пердсказание модели</a:t>
            </a:r>
            <a:endParaRPr b="1"/>
          </a:p>
        </p:txBody>
      </p:sp>
      <p:pic>
        <p:nvPicPr>
          <p:cNvPr id="6" name="Picture 1" descr="KISS_2025_PPTX_presentation_files/figure-pptx/unnamed-chunk-31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3"/>
              <p:cNvSpPr txBox="1"/>
              <p:nvPr/>
            </p:nvSpPr>
            <p:spPr>
              <a:xfrm>
                <a:off x="457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нарушения наступают на поздних стадиях заболевания</a:t>
                </a:r>
              </a:p>
            </p:txBody>
          </p:sp>
        </mc:Choice>
        <mc:Fallback>
          <p:sp>
            <p:nvSpPr>
              <p:cNvPr id="3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76700"/>
                <a:ext cx="4038600" cy="508000"/>
              </a:xfrm>
              <a:prstGeom prst="rect">
                <a:avLst/>
              </a:prstGeom>
              <a:blipFill rotWithShape="1">
                <a:blip r:embed="rId2"/>
                <a:stretch>
                  <a:fillRect b="-17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32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нарушения наступают раньше, начиная с ранних стадий заболевания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076700"/>
                <a:ext cx="4038600" cy="508000"/>
              </a:xfrm>
              <a:prstGeom prst="rect">
                <a:avLst/>
              </a:prstGeom>
              <a:blipFill rotWithShape="1">
                <a:blip r:embed="rId4"/>
                <a:stretch>
                  <a:fillRect b="-71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Клиническая картина заражения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мидий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35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t>Зараженные моллюски внешне неотличимы от здоровых</a:t>
            </a:r>
          </a:p>
          <a:p>
            <a:pPr lvl="0"/>
            <a:r>
              <a:t>В материале пункции гемолимфы из мускула замыкателя видны округлые клетки со слабой адгезией.</a:t>
            </a:r>
          </a:p>
          <a:p>
            <a:pPr lvl="0"/>
            <a:r>
              <a:t>Гемолимфа зараженных особей мутная из-за повышенной концентрации клеток</a:t>
            </a:r>
          </a:p>
        </p:txBody>
      </p:sp>
      <p:pic>
        <p:nvPicPr>
          <p:cNvPr id="5" name="Picture 1" descr="./figure/Cells_BTN_and_healthy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65700" y="1193800"/>
            <a:ext cx="34036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Внешний вид здоровых и раковых клеток гемолимфы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Модель: </a:t>
                </a:r>
              </a:p>
              <a:p>
                <a:pPr marL="0" lvl="0" indent="0">
                  <a:buNone/>
                </a:pPr>
                <a:r>
                  <a:t>- Зависимая перменная: Отношение прироста последнего года к длине раковины (после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𝜑</m:t>
                    </m:r>
                  </m:oMath>
                </a14:m>
                <a:r>
                  <a:t>-преобразования Фишера) </a:t>
                </a:r>
              </a:p>
              <a:p>
                <a:pPr marL="0" lvl="0" indent="0">
                  <a:buNone/>
                </a:pPr>
                <a:r>
                  <a:t>- Предикторы: Размер последнего кольца, статус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, Здоровые)</a:t>
                </a:r>
              </a:p>
              <a:p>
                <a:pPr marL="0" lvl="0" indent="0">
                  <a:buNone/>
                </a:p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charset="0"/>
                        </a:rPr>
                        <m:t>𝐺</m:t>
                      </m:r>
                      <m:r>
                        <a:rPr>
                          <a:latin typeface="Cambria Math" panose="02040503050406030204" charset="0"/>
                        </a:rPr>
                        <m:t>𝐴</m:t>
                      </m:r>
                      <m:r>
                        <a:rPr>
                          <a:latin typeface="Cambria Math" panose="02040503050406030204" charset="0"/>
                        </a:rPr>
                        <m:t>𝑀</m:t>
                      </m:r>
                      <m:r>
                        <a:rPr>
                          <a:latin typeface="Cambria Math" panose="02040503050406030204" charset="0"/>
                        </a:rPr>
                        <m:t>:</m:t>
                      </m:r>
                      <m:r>
                        <a:rPr>
                          <a:latin typeface="Cambria Math" panose="02040503050406030204" charset="0"/>
                        </a:rPr>
                        <m:t>𝜑</m:t>
                      </m:r>
                      <m:r>
                        <a:rPr>
                          <a:latin typeface="Cambria Math" panose="02040503050406030204" charset="0"/>
                        </a:rPr>
                        <m:t>=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  <m:d>
                        <m:dPr>
                          <m:sepChr m:val=""/>
                          <m:ctrlPr>
                            <a:rPr/>
                          </m:ctrlPr>
                        </m:dPr>
                        <m:e>
                          <m:sSub>
                            <m:sSubPr>
                              <m:ctrlPr>
                                <a:rPr/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charset="0"/>
                                </a:rPr>
                                <m:t>𝐿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𝑎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𝑠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𝑡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𝑅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𝑛</m:t>
                              </m:r>
                              <m:r>
                                <a:rPr>
                                  <a:latin typeface="Cambria Math" panose="02040503050406030204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>
                              <a:latin typeface="Cambria Math" panose="02040503050406030204" charset="0"/>
                            </a:rPr>
                            <m:t>|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𝑆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𝑎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𝑡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𝑢</m:t>
                          </m:r>
                          <m:r>
                            <a:rPr>
                              <a:latin typeface="Cambria Math" panose="02040503050406030204" charset="0"/>
                            </a:rPr>
                            <m:t>𝑠</m:t>
                          </m:r>
                        </m:e>
                      </m:d>
                      <m:r>
                        <a:rPr>
                          <a:latin typeface="Cambria Math" panose="02040503050406030204" charset="0"/>
                        </a:rPr>
                        <m:t>+</m:t>
                      </m:r>
                      <m:r>
                        <a:rPr>
                          <a:latin typeface="Cambria Math" panose="02040503050406030204" charset="0"/>
                        </a:rPr>
                        <m:t>𝑆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𝑎</m:t>
                      </m:r>
                      <m:r>
                        <a:rPr>
                          <a:latin typeface="Cambria Math" panose="02040503050406030204" charset="0"/>
                        </a:rPr>
                        <m:t>𝑡</m:t>
                      </m:r>
                      <m:r>
                        <a:rPr>
                          <a:latin typeface="Cambria Math" panose="02040503050406030204" charset="0"/>
                        </a:rPr>
                        <m:t>𝑢</m:t>
                      </m:r>
                      <m:r>
                        <a:rPr>
                          <a:latin typeface="Cambria Math" panose="02040503050406030204" charset="0"/>
                        </a:rPr>
                        <m:t>𝑠</m:t>
                      </m:r>
                    </m:oMath>
                  </m:oMathPara>
                </a14:m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Влияние BTN на рост моллюсков</a:t>
            </a:r>
          </a:p>
        </p:txBody>
      </p:sp>
      <p:pic>
        <p:nvPicPr>
          <p:cNvPr id="6" name="Picture 1" descr="KISS_2025_PPTX_presentation_files/figure-pptx/unnamed-chunk-36-1.png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73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Box 3"/>
          <p:cNvSpPr txBox="1"/>
          <p:nvPr/>
        </p:nvSpPr>
        <p:spPr>
          <a:xfrm>
            <a:off x="457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По мере увеличения размеров прирост последнего года закономерно снижается</a:t>
            </a:r>
          </a:p>
        </p:txBody>
      </p:sp>
      <p:pic>
        <p:nvPicPr>
          <p:cNvPr id="4" name="Picture 1" descr="KISS_2025_PPTX_presentation_files/figure-pptx/unnamed-chunk-3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864100" y="1193800"/>
            <a:ext cx="3606800" cy="2882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3"/>
              <p:cNvSpPr txBox="1"/>
              <p:nvPr/>
            </p:nvSpPr>
            <p:spPr>
              <a:xfrm>
                <a:off x="4571365" y="3992245"/>
                <a:ext cx="4438015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marL="0" lvl="0" indent="0" algn="ctr">
                  <a:buNone/>
                </a:pPr>
                <a:r>
                  <a:t>Прирост последнего года у зараженных BTN2 оказывается выше, чем у зараженных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у здоровых особей, которые между собой не отличаются</a:t>
                </a:r>
              </a:p>
            </p:txBody>
          </p:sp>
        </mc:Choice>
        <mc:Fallback>
          <p:sp>
            <p:nvSpPr>
              <p:cNvPr id="5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365" y="3992245"/>
                <a:ext cx="4438015" cy="508000"/>
              </a:xfrm>
              <a:prstGeom prst="rect">
                <a:avLst/>
              </a:prstGeom>
              <a:blipFill rotWithShape="1">
                <a:blip r:embed="rId3"/>
                <a:stretch>
                  <a:fillRect b="-125000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Разные стратегии у BTN1 и BTN2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81305" y="874395"/>
                <a:ext cx="8696960" cy="3394710"/>
              </a:xfrm>
            </p:spPr>
            <p:txBody>
              <a:bodyPr>
                <a:noAutofit/>
              </a:bodyPr>
              <a:lstStyle/>
              <a:p>
                <a:pPr lvl="0"/>
                <a:r>
                  <a:rPr sz="1800"/>
                  <a:t>Эффективность использования ресурсов хозяина (</a:t>
                </a:r>
                <a:r>
                  <a:rPr sz="1800" i="1"/>
                  <a:t>среда I прядка</a:t>
                </a:r>
                <a:r>
                  <a:rPr sz="1800"/>
                  <a:t>) и зависимость от варьирования внешних факторов (</a:t>
                </a:r>
                <a:r>
                  <a:rPr sz="1800" i="1"/>
                  <a:t>среда II порядка</a:t>
                </a:r>
                <a:r>
                  <a:rPr sz="1800"/>
                  <a:t>) - две возможные “экологических оси”, определяющие адаптации разных линий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sz="1800"/>
                  <a:t>.</a:t>
                </a:r>
                <a:endParaRPr sz="1800"/>
              </a:p>
              <a:p>
                <a:pPr lvl="0"/>
                <a:r>
                  <a:rPr sz="1800"/>
                  <a:t>В отличие от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sz="1800"/>
                  <a:t>,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sz="1800"/>
                  <a:t> стимулирует соматический рост хозяина за счет эффективного подавления его репродукции. Это может быть уподоблено паразитарной кастрации.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sz="1800"/>
                  <a:t> более эффективно использует ресурсы среды I порядка.</a:t>
                </a:r>
                <a:endParaRPr sz="1800"/>
              </a:p>
              <a:p>
                <a:pPr lvl="0"/>
                <a:r>
                  <a:rPr sz="1800"/>
                  <a:t>В отличие от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rPr sz="1800"/>
                  <a:t>,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sz="1800"/>
                  <a:t> сильно зависит от факторов среды II порядка. Возможно это является следствием менее эффективного использования ресурсов среды I порядка.</a:t>
                </a:r>
                <a:endParaRPr sz="1800"/>
              </a:p>
              <a:p>
                <a:pPr lvl="0"/>
                <a:r>
                  <a:rPr sz="1800"/>
                  <a:t>С разной стратегией двух линий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</m:oMath>
                </a14:m>
                <a:r>
                  <a:rPr sz="1800"/>
                  <a:t> могут быть связаны особенности их географического распространения: более узкое (субарктика) у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rPr sz="1800"/>
                  <a:t> и более широкое (практически всесветное) у </a:t>
                </a:r>
                <a14:m>
                  <m:oMath xmlns:m="http://schemas.openxmlformats.org/officeDocument/2006/math">
                    <m:r>
                      <a:rPr sz="1800">
                        <a:latin typeface="Cambria Math" panose="02040503050406030204" charset="0"/>
                      </a:rPr>
                      <m:t>𝐵𝑇𝑁</m:t>
                    </m:r>
                    <m:r>
                      <a:rPr sz="1800"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endParaRPr sz="1800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305" y="874395"/>
                <a:ext cx="8696960" cy="3394710"/>
              </a:xfrm>
              <a:blipFill rotWithShape="1">
                <a:blip r:embed="rId1"/>
                <a:stretch>
                  <a:fillRect b="-11223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Спасибо за внимание!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t>Диагностика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с помощью проточной цитометрии</a:t>
                </a: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9435" b="-841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0"/>
                <a:r>
                  <a:t>Проточная цитометрия (окраска DAPI) позволяет выявлять анеуплоидные раковые клетки</a:t>
                </a:r>
              </a:p>
              <a:p>
                <a:pPr lvl="0"/>
                <a:r>
                  <a:t>По соотношению нормальных и анеуплоидных клеток можно судить о стадии заболевания</a:t>
                </a:r>
              </a:p>
              <a:p>
                <a:pPr lvl="0"/>
                <a:r>
                  <a:t>Для подтверждения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требуется генотипирование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1">
                <a:blip r:embed="rId2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" descr="./figure/Cytometric_draw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48200" y="1587500"/>
            <a:ext cx="4038600" cy="2095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648200" y="4076700"/>
            <a:ext cx="4038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Результаты проточной цитометрии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 marL="0" lvl="0" indent="0">
                  <a:buNone/>
                </a:pPr>
                <a:r>
                  <a:t>Две эволюционные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𝑇𝑁</m:t>
                    </m:r>
                  </m:oMath>
                </a14:m>
                <a:r>
                  <a:t> </a:t>
                </a:r>
                <a:br/>
                <a:r>
                  <a:t>у</a:t>
                </a:r>
                <a:r>
                  <a:rPr lang="en-US"/>
                  <a:t> </a:t>
                </a:r>
                <a:r>
                  <a:rPr i="1"/>
                  <a:t>Mytilus trossulus</a:t>
                </a:r>
                <a:endParaRPr i="1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t="-3954" b="-315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у </a:t>
                </a:r>
                <a:r>
                  <a:rPr i="1"/>
                  <a:t>M.trossulus</a:t>
                </a:r>
                <a:r>
                  <a:t> возникал неоднократно</a:t>
                </a:r>
              </a:p>
              <a:p>
                <a:pPr lvl="0"/>
                <a:r>
                  <a:t>Известно две линии: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𝑀</m:t>
                    </m:r>
                    <m:r>
                      <a:rPr>
                        <a:latin typeface="Cambria Math" panose="02040503050406030204" charset="0"/>
                      </a:rPr>
                      <m:t>𝑡</m:t>
                    </m:r>
                    <m:r>
                      <a:rPr>
                        <a:latin typeface="Cambria Math" panose="02040503050406030204" charset="0"/>
                      </a:rPr>
                      <m:t>𝑟</m:t>
                    </m:r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</a:p>
              <a:p>
                <a:pPr lvl="0"/>
                <a:r>
                  <a:t>Диагностика линий происходит по молекулярным маркерам (</a:t>
                </a:r>
                <a:r>
                  <a:rPr i="1"/>
                  <a:t>mtCOI</a:t>
                </a:r>
                <a:r>
                  <a:t>)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широко распространен и найден у нескольких видов мидий в Атлантике и в Пацифике в обоих полушариях</a:t>
                </a:r>
              </a:p>
              <a:p>
                <a:pPr lvl="0"/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отмечен только у </a:t>
                </a:r>
                <a:r>
                  <a:rPr i="1"/>
                  <a:t>M.trossulus</a:t>
                </a:r>
                <a:r>
                  <a:t> в субарктике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0"/>
                <a:ext cx="8451850" cy="3394710"/>
              </a:xfrm>
            </p:spPr>
            <p:txBody>
              <a:bodyPr>
                <a:normAutofit fontScale="90000"/>
              </a:bodyPr>
              <a:lstStyle/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- самостоятельные виды одноклеточных паразитов</a:t>
                </a:r>
              </a:p>
              <a:p>
                <a:pPr lvl="0"/>
                <a:r>
                  <a:t>Для анализа их связей со средой, включая организм мидии-хозяина, применим концептуальный аппарат экологии</a:t>
                </a:r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описать их экологические ниши, т.е. выявить связи со средовыми предикторами, включая характеристики популяций хозяев, как это делается при построении моделей ниш «обычных» видов</a:t>
                </a:r>
              </a:p>
              <a:p>
                <a:pPr lvl="0"/>
                <a:r>
                  <a:t>Для разных линий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можно изучить влияние на организм хозяина, как это делается для «обычных» паразитов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0"/>
                <a:ext cx="8451850" cy="339471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t>Повышенная частота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, как онкологического заболевания, должна коррелировать с уровнем стресса, понижающего иммунитет мидий.</a:t>
                </a:r>
              </a:p>
              <a:p>
                <a:pPr lvl="0"/>
                <a:r>
                  <a:t>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1</m:t>
                    </m:r>
                  </m:oMath>
                </a14:m>
                <a:r>
                  <a:t> 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  <m:r>
                      <a:rPr>
                        <a:latin typeface="Cambria Math" panose="02040503050406030204" charset="0"/>
                      </a:rPr>
                      <m:t>2</m:t>
                    </m:r>
                  </m:oMath>
                </a14:m>
                <a:r>
                  <a:t> будучи по происхождению клетками одного «родительского» вида (</a:t>
                </a:r>
                <a:r>
                  <a:rPr i="1"/>
                  <a:t>M.trossulus</a:t>
                </a:r>
                <a:r>
                  <a:t>) и близкого эволюционного возраста должны иметь сходные связи с факторами среды.</a:t>
                </a:r>
              </a:p>
              <a:p>
                <a:pPr lvl="0"/>
                <a:r>
                  <a:t>Подобно другим паразитам, клетки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  <a:r>
                  <a:t> должны манипулировать хозяином, увеличивая приток ресурсов.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-2626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BTN в окрестностях Магадана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Почему Магадан?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0645" y="1062991"/>
                <a:ext cx="4038600" cy="3394472"/>
              </a:xfrm>
            </p:spPr>
            <p:txBody>
              <a:bodyPr/>
              <a:lstStyle/>
              <a:p>
                <a:pPr lvl="0"/>
                <a:r>
                  <a:t>Единственное известное место, где с «уловимой» частотой представлены обе линии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charset="0"/>
                      </a:rPr>
                      <m:t>𝐵</m:t>
                    </m:r>
                    <m:r>
                      <a:rPr>
                        <a:latin typeface="Cambria Math" panose="02040503050406030204" charset="0"/>
                      </a:rPr>
                      <m:t>𝑇</m:t>
                    </m:r>
                    <m:r>
                      <a:rPr>
                        <a:latin typeface="Cambria Math" panose="02040503050406030204" charset="0"/>
                      </a:rPr>
                      <m:t>𝑁</m:t>
                    </m:r>
                  </m:oMath>
                </a14:m>
              </a:p>
              <a:p>
                <a:pPr lvl="0"/>
                <a:r>
                  <a:t>Представлен только один вид мидий </a:t>
                </a:r>
                <a:r>
                  <a:rPr i="1"/>
                  <a:t>Mytilus trossulus</a:t>
                </a:r>
                <a:endParaRPr i="1"/>
              </a:p>
              <a:p>
                <a:pPr lvl="0"/>
                <a:r>
                  <a:t>Мидий много, они формируют поселения в контрастных местообитаниях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0645" y="1062991"/>
                <a:ext cx="4038600" cy="3394472"/>
              </a:xfrm>
              <a:blipFill rotWithShape="1">
                <a:blip r:embed="rId1"/>
                <a:stretch>
                  <a:fillRect b="12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 descr="KISS_2025_PPTX_presentation_files/figure-pptx/unnamed-chunk-6-1.png"/>
          <p:cNvPicPr>
            <a:picLocks noGrp="1" noChangeAspect="1"/>
          </p:cNvPicPr>
          <p:nvPr/>
        </p:nvPicPr>
        <p:blipFill>
          <a:blip r:embed="rId2"/>
          <a:srcRect t="9626" b="10413"/>
          <a:stretch>
            <a:fillRect/>
          </a:stretch>
        </p:blipFill>
        <p:spPr bwMode="auto">
          <a:xfrm>
            <a:off x="4264660" y="1016635"/>
            <a:ext cx="4798695" cy="3065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7456</Words>
  <Application>WPS Presentation</Application>
  <PresentationFormat/>
  <Paragraphs>274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Arial</vt:lpstr>
      <vt:lpstr>Cambria Math</vt:lpstr>
      <vt:lpstr>Calibri</vt:lpstr>
      <vt:lpstr>Microsoft YaHei</vt:lpstr>
      <vt:lpstr>Arial Unicode MS</vt:lpstr>
      <vt:lpstr>MS Mincho</vt:lpstr>
      <vt:lpstr>Liberation Mono</vt:lpstr>
      <vt:lpstr>Office Theme</vt:lpstr>
      <vt:lpstr>Экологические аспекты распространения трансмиссивной неоплазии двустворчатых моллюсков (BTN) в поселениях мидий Тауйской губы Охотского моря</vt:lpstr>
      <vt:lpstr>Bivalvia Transmissible Neoplasia (BTN) — Заразный рак у двустворчатых моллюсков</vt:lpstr>
      <vt:lpstr>Клиническая картина заражения  у мидий</vt:lpstr>
      <vt:lpstr>Диагностика  с помощью проточной цитометрии</vt:lpstr>
      <vt:lpstr>Две эволюционные линии  у Mytilus trossulus</vt:lpstr>
      <vt:lpstr>Что мы понимаем под экологическими аспектами распространения BTN</vt:lpstr>
      <vt:lpstr>Возможные ожидания</vt:lpstr>
      <vt:lpstr>BTN в окрестностях Магадана</vt:lpstr>
      <vt:lpstr>Почему Магадан?</vt:lpstr>
      <vt:lpstr>Mytilus trossulus в окрестностях Магадана</vt:lpstr>
      <vt:lpstr>Обследованные точки</vt:lpstr>
      <vt:lpstr>Частота BTN в окрестностях Магадана</vt:lpstr>
      <vt:lpstr>Связь частоты BTN1 и BTN2 с факторами среды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Возможные предикторы</vt:lpstr>
      <vt:lpstr>Регрессионная модель</vt:lpstr>
      <vt:lpstr>Регрессионная модель: предикторы значимо влияют на заболеваемость  и не влияют на заболеваемость </vt:lpstr>
      <vt:lpstr>Предсказание модели</vt:lpstr>
      <vt:lpstr>Предсказание модели</vt:lpstr>
      <vt:lpstr>Предсказание модели</vt:lpstr>
      <vt:lpstr>Экологические ниши BTN</vt:lpstr>
      <vt:lpstr>Влияние BTN на хозяина</vt:lpstr>
      <vt:lpstr>Показатели жизненных функций мидий</vt:lpstr>
      <vt:lpstr>BTN и репродуктивный статус хозяина</vt:lpstr>
      <vt:lpstr>Зависимость частоты нарушения развития гонад от степени развития заболевания</vt:lpstr>
      <vt:lpstr>Пердсказание модели</vt:lpstr>
      <vt:lpstr>Влияние BTN на рост моллюсков</vt:lpstr>
      <vt:lpstr>Влияние BTN на рост моллюсков</vt:lpstr>
      <vt:lpstr>Разные стратегии у BTN1 и BTN2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lastModifiedBy>google1599737165</cp:lastModifiedBy>
  <cp:revision>2</cp:revision>
  <dcterms:created xsi:type="dcterms:W3CDTF">2025-10-05T14:35:38Z</dcterms:created>
  <dcterms:modified xsi:type="dcterms:W3CDTF">2025-10-05T14:40:46Z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>powerpoint_presentation</vt:lpwstr>
  </property>
  <property fmtid="{D5CDD505-2E9C-101B-9397-08002B2CF9AE}" pid="4" name="ICV">
    <vt:lpwstr>86A19A2FD35249219BD989136494695D_12</vt:lpwstr>
  </property>
  <property fmtid="{D5CDD505-2E9C-101B-9397-08002B2CF9AE}" pid="5" name="KSOProductBuildVer">
    <vt:lpwstr>1049-12.2.0.22549</vt:lpwstr>
  </property>
</Properties>
</file>